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5" r:id="rId4"/>
    <p:sldId id="267" r:id="rId5"/>
    <p:sldId id="258" r:id="rId6"/>
    <p:sldId id="259" r:id="rId7"/>
    <p:sldId id="271" r:id="rId8"/>
    <p:sldId id="260" r:id="rId9"/>
    <p:sldId id="268" r:id="rId10"/>
    <p:sldId id="261" r:id="rId11"/>
    <p:sldId id="262" r:id="rId12"/>
    <p:sldId id="263" r:id="rId13"/>
    <p:sldId id="264" r:id="rId14"/>
    <p:sldId id="269" r:id="rId15"/>
    <p:sldId id="265" r:id="rId16"/>
    <p:sldId id="272" r:id="rId17"/>
    <p:sldId id="266" r:id="rId18"/>
    <p:sldId id="270" r:id="rId19"/>
    <p:sldId id="274"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FEF105A-94C3-4A31-8103-7F8B5CC15689}" type="datetimeFigureOut">
              <a:rPr lang="es-CO" smtClean="0"/>
              <a:pPr/>
              <a:t>22/10/2011</a:t>
            </a:fld>
            <a:endParaRPr lang="es-CO"/>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O"/>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7FAA77C-BB19-486A-BC2D-1211DF1D4DC6}"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FEF105A-94C3-4A31-8103-7F8B5CC15689}" type="datetimeFigureOut">
              <a:rPr lang="es-CO" smtClean="0"/>
              <a:pPr/>
              <a:t>22/10/2011</a:t>
            </a:fld>
            <a:endParaRPr lang="es-CO"/>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O"/>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7FAA77C-BB19-486A-BC2D-1211DF1D4DC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FEF105A-94C3-4A31-8103-7F8B5CC15689}" type="datetimeFigureOut">
              <a:rPr lang="es-CO" smtClean="0"/>
              <a:pPr/>
              <a:t>22/10/2011</a:t>
            </a:fld>
            <a:endParaRPr lang="es-CO"/>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O"/>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FEF105A-94C3-4A31-8103-7F8B5CC15689}" type="datetimeFigureOut">
              <a:rPr lang="es-CO" smtClean="0"/>
              <a:pPr/>
              <a:t>22/10/2011</a:t>
            </a:fld>
            <a:endParaRPr lang="es-CO"/>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O"/>
          </a:p>
        </p:txBody>
      </p:sp>
      <p:sp>
        <p:nvSpPr>
          <p:cNvPr id="4" name="3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FEF105A-94C3-4A31-8103-7F8B5CC15689}" type="datetimeFigureOut">
              <a:rPr lang="es-CO" smtClean="0"/>
              <a:pPr/>
              <a:t>22/10/2011</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F7FAA77C-BB19-486A-BC2D-1211DF1D4DC6}" type="slidenum">
              <a:rPr lang="es-CO" smtClean="0"/>
              <a:pPr/>
              <a:t>‹Nº›</a:t>
            </a:fld>
            <a:endParaRPr lang="es-CO"/>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FEF105A-94C3-4A31-8103-7F8B5CC15689}" type="datetimeFigureOut">
              <a:rPr lang="es-CO" smtClean="0"/>
              <a:pPr/>
              <a:t>22/10/2011</a:t>
            </a:fld>
            <a:endParaRPr lang="es-CO"/>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O"/>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7FAA77C-BB19-486A-BC2D-1211DF1D4DC6}"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33400"/>
            <a:ext cx="8001056" cy="4038608"/>
          </a:xfrm>
        </p:spPr>
        <p:txBody>
          <a:bodyPr/>
          <a:lstStyle/>
          <a:p>
            <a:pPr algn="ctr"/>
            <a:r>
              <a:rPr lang="es-CO" sz="9600" dirty="0" smtClean="0">
                <a:solidFill>
                  <a:srgbClr val="0070C0"/>
                </a:solidFill>
                <a:latin typeface="Algerian" pitchFamily="82" charset="0"/>
              </a:rPr>
              <a:t>EL PERIODICO ESCOLAR</a:t>
            </a:r>
            <a:endParaRPr lang="es-CO" sz="9600" dirty="0">
              <a:solidFill>
                <a:srgbClr val="0070C0"/>
              </a:solidFill>
              <a:latin typeface="Algerian" pitchFamily="82" charset="0"/>
            </a:endParaRPr>
          </a:p>
        </p:txBody>
      </p:sp>
      <p:sp>
        <p:nvSpPr>
          <p:cNvPr id="3" name="2 Subtítulo"/>
          <p:cNvSpPr>
            <a:spLocks noGrp="1"/>
          </p:cNvSpPr>
          <p:nvPr>
            <p:ph type="subTitle" idx="1"/>
          </p:nvPr>
        </p:nvSpPr>
        <p:spPr>
          <a:xfrm>
            <a:off x="3354442" y="5572140"/>
            <a:ext cx="5114778" cy="714380"/>
          </a:xfrm>
        </p:spPr>
        <p:txBody>
          <a:bodyPr>
            <a:normAutofit lnSpcReduction="10000"/>
          </a:bodyPr>
          <a:lstStyle/>
          <a:p>
            <a:pPr algn="ctr"/>
            <a:r>
              <a:rPr lang="es-CO" dirty="0" smtClean="0">
                <a:latin typeface="Algerian" pitchFamily="82" charset="0"/>
              </a:rPr>
              <a:t>LINA ROCIO CARDONA MORENO</a:t>
            </a:r>
          </a:p>
          <a:p>
            <a:pPr algn="ctr"/>
            <a:r>
              <a:rPr lang="es-CO" dirty="0" smtClean="0">
                <a:latin typeface="Algerian" pitchFamily="82" charset="0"/>
              </a:rPr>
              <a:t>LIC: PEDAGOGÍA INFANTIL</a:t>
            </a:r>
            <a:endParaRPr lang="es-CO"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357166"/>
            <a:ext cx="828680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8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INVESTIGACIÓN</a:t>
            </a:r>
            <a:endParaRPr kumimoji="0" lang="es-ES" sz="88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4" name="3 Rectángulo"/>
          <p:cNvSpPr/>
          <p:nvPr/>
        </p:nvSpPr>
        <p:spPr>
          <a:xfrm>
            <a:off x="428596" y="2413338"/>
            <a:ext cx="8286808" cy="3539430"/>
          </a:xfrm>
          <a:prstGeom prst="rect">
            <a:avLst/>
          </a:prstGeom>
        </p:spPr>
        <p:txBody>
          <a:bodyPr wrap="square">
            <a:spAutoFit/>
          </a:bodyPr>
          <a:lstStyle/>
          <a:p>
            <a:pPr algn="just"/>
            <a:r>
              <a:rPr lang="es-CO" sz="3200" dirty="0" smtClean="0">
                <a:solidFill>
                  <a:srgbClr val="002060"/>
                </a:solidFill>
              </a:rPr>
              <a:t>Se trabaja en conjunto para buscar las fuentes y recolectar la mayor información posible, para armar las noticias, reportajes, crónicas, y cualquier texto que sea pertinente con la publicación; se consiguen imágenes que soporten y complementen los textos.</a:t>
            </a:r>
            <a:endParaRPr lang="es-CO" sz="32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71472" y="0"/>
            <a:ext cx="721523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6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REDACCIÓN</a:t>
            </a:r>
            <a:endParaRPr kumimoji="0" lang="es-ES" sz="96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8194" name="Rectangle 2"/>
          <p:cNvSpPr>
            <a:spLocks noChangeArrowheads="1"/>
          </p:cNvSpPr>
          <p:nvPr/>
        </p:nvSpPr>
        <p:spPr bwMode="auto">
          <a:xfrm>
            <a:off x="357158" y="2214554"/>
            <a:ext cx="821537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Es la etapa donde cada periodista redacta su noticia, su columna o la secci</a:t>
            </a:r>
            <a:r>
              <a:rPr kumimoji="0" lang="es-CO" sz="28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del peri</a:t>
            </a:r>
            <a:r>
              <a:rPr kumimoji="0" lang="es-CO" sz="28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dico que tenga a su cargo. se remarca el esp</a:t>
            </a:r>
            <a:r>
              <a:rPr kumimoji="0" lang="es-CO" sz="2800" b="0" i="0" u="none" strike="noStrike" cap="none" normalizeH="0" baseline="0" dirty="0" smtClean="0">
                <a:ln>
                  <a:noFill/>
                </a:ln>
                <a:solidFill>
                  <a:srgbClr val="002060"/>
                </a:solidFill>
                <a:effectLst/>
                <a:latin typeface="Calibri"/>
                <a:ea typeface="Times New Roman" pitchFamily="18" charset="0"/>
                <a:cs typeface="Arial" pitchFamily="34" charset="0"/>
              </a:rPr>
              <a:t>í</a:t>
            </a: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ritu y esencia de una publicaci</a:t>
            </a:r>
            <a:r>
              <a:rPr kumimoji="0" lang="es-CO" sz="28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adem</a:t>
            </a:r>
            <a:r>
              <a:rPr kumimoji="0" lang="es-CO" sz="2800" b="0" i="0" u="none" strike="noStrike" cap="none" normalizeH="0" baseline="0" dirty="0" smtClean="0">
                <a:ln>
                  <a:noFill/>
                </a:ln>
                <a:solidFill>
                  <a:srgbClr val="002060"/>
                </a:solidFill>
                <a:effectLst/>
                <a:latin typeface="Calibri"/>
                <a:ea typeface="Times New Roman" pitchFamily="18" charset="0"/>
                <a:cs typeface="Arial" pitchFamily="34" charset="0"/>
              </a:rPr>
              <a:t>á</a:t>
            </a:r>
            <a:r>
              <a:rPr kumimoji="0" lang="es-CO" sz="28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 que se resalta la personalidad de cada periodista, haciendo reconocible su estilo a los lectores.</a:t>
            </a:r>
            <a:r>
              <a:rPr lang="es-CO" sz="2800" dirty="0" smtClean="0">
                <a:solidFill>
                  <a:srgbClr val="002060"/>
                </a:solidFill>
                <a:latin typeface="Arial" pitchFamily="34" charset="0"/>
                <a:ea typeface="Times New Roman" pitchFamily="18" charset="0"/>
                <a:cs typeface="Arial" pitchFamily="34" charset="0"/>
              </a:rPr>
              <a:t> </a:t>
            </a:r>
          </a:p>
          <a:p>
            <a:pPr algn="just" fontAlgn="base">
              <a:spcBef>
                <a:spcPct val="0"/>
              </a:spcBef>
              <a:spcAft>
                <a:spcPct val="0"/>
              </a:spcAft>
            </a:pPr>
            <a:r>
              <a:rPr lang="es-CO" sz="2800" dirty="0" smtClean="0">
                <a:solidFill>
                  <a:srgbClr val="002060"/>
                </a:solidFill>
                <a:latin typeface="Arial" pitchFamily="34" charset="0"/>
                <a:ea typeface="Times New Roman" pitchFamily="18" charset="0"/>
                <a:cs typeface="Arial" pitchFamily="34" charset="0"/>
              </a:rPr>
              <a:t>Se debe tener en cuenta el espacio que se dispone en cada p</a:t>
            </a:r>
            <a:r>
              <a:rPr lang="es-CO" sz="2800" dirty="0" smtClean="0">
                <a:solidFill>
                  <a:srgbClr val="002060"/>
                </a:solidFill>
                <a:latin typeface="Calibri"/>
                <a:ea typeface="Times New Roman" pitchFamily="18" charset="0"/>
                <a:cs typeface="Arial" pitchFamily="34" charset="0"/>
              </a:rPr>
              <a:t>á</a:t>
            </a:r>
            <a:r>
              <a:rPr lang="es-CO" sz="2800" dirty="0" smtClean="0">
                <a:solidFill>
                  <a:srgbClr val="002060"/>
                </a:solidFill>
                <a:latin typeface="Arial" pitchFamily="34" charset="0"/>
                <a:ea typeface="Times New Roman" pitchFamily="18" charset="0"/>
                <a:cs typeface="Arial" pitchFamily="34" charset="0"/>
              </a:rPr>
              <a:t>gina, para sintetizar bien las ideas.</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428728" y="285728"/>
            <a:ext cx="592935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6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EDICIÓN</a:t>
            </a:r>
            <a:endParaRPr kumimoji="0" lang="es-ES" sz="96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13314" name="Rectangle 2"/>
          <p:cNvSpPr>
            <a:spLocks noChangeArrowheads="1"/>
          </p:cNvSpPr>
          <p:nvPr/>
        </p:nvSpPr>
        <p:spPr bwMode="auto">
          <a:xfrm>
            <a:off x="357158" y="2071678"/>
            <a:ext cx="8072494"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CO" sz="3200" dirty="0" smtClean="0">
                <a:solidFill>
                  <a:srgbClr val="002060"/>
                </a:solidFill>
              </a:rPr>
              <a:t>Además de corregir y depurar los textos, la edición logra que la información sea bien interpretada. </a:t>
            </a:r>
          </a:p>
          <a:p>
            <a:pPr algn="just" fontAlgn="base">
              <a:spcBef>
                <a:spcPct val="0"/>
              </a:spcBef>
              <a:spcAft>
                <a:spcPct val="0"/>
              </a:spcAft>
            </a:pPr>
            <a:r>
              <a:rPr lang="es-CO" sz="3200" dirty="0" smtClean="0">
                <a:solidFill>
                  <a:srgbClr val="002060"/>
                </a:solidFill>
              </a:rPr>
              <a:t>Busca generar constantemente proyectos editoriales que le den vida al periódico como las secciones especiales, enciclopedias en fascículos, etc.</a:t>
            </a:r>
          </a:p>
          <a:p>
            <a:pPr marL="0" marR="0" lvl="0" indent="0" algn="just" defTabSz="914400" rtl="0" eaLnBrk="1" fontAlgn="base" latinLnBrk="0" hangingPunct="1">
              <a:lnSpc>
                <a:spcPct val="100000"/>
              </a:lnSpc>
              <a:spcBef>
                <a:spcPct val="0"/>
              </a:spcBef>
              <a:spcAft>
                <a:spcPct val="0"/>
              </a:spcAft>
              <a:buClrTx/>
              <a:buSzTx/>
              <a:tabLst/>
            </a:pPr>
            <a:endParaRPr kumimoji="0" lang="es-ES" sz="4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357166"/>
            <a:ext cx="842968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DIAGRAMACIÓN</a:t>
            </a:r>
            <a:endParaRPr kumimoji="0" lang="es-ES" sz="80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4" name="3 CuadroTexto"/>
          <p:cNvSpPr txBox="1"/>
          <p:nvPr/>
        </p:nvSpPr>
        <p:spPr>
          <a:xfrm>
            <a:off x="357158" y="2214554"/>
            <a:ext cx="8501122" cy="4247317"/>
          </a:xfrm>
          <a:prstGeom prst="rect">
            <a:avLst/>
          </a:prstGeom>
          <a:noFill/>
        </p:spPr>
        <p:txBody>
          <a:bodyPr wrap="square" rtlCol="0">
            <a:spAutoFit/>
          </a:bodyPr>
          <a:lstStyle/>
          <a:p>
            <a:pPr algn="just"/>
            <a:r>
              <a:rPr lang="es-CO" sz="2800" dirty="0" smtClean="0">
                <a:solidFill>
                  <a:srgbClr val="002060"/>
                </a:solidFill>
              </a:rPr>
              <a:t>Es el proceso de reunir de una manera armónica los textos e imágenes que pretenden ser publicados; Hay que tener en cuenta la paginación, el cabezote, los títulos, los subtítulos, la fuente (letra) y su tamaño, los espacios, las gráficas, las fotos, las ilustraciones y la fecha del periódico, entre otras cosas.</a:t>
            </a:r>
          </a:p>
          <a:p>
            <a:pPr algn="just"/>
            <a:r>
              <a:rPr lang="es-CO" sz="2800" dirty="0" smtClean="0">
                <a:solidFill>
                  <a:srgbClr val="002060"/>
                </a:solidFill>
              </a:rPr>
              <a:t>Es en la diagramación donde se puede lograr que un impreso sea llamativo o aburridor a primera vista.</a:t>
            </a:r>
          </a:p>
          <a:p>
            <a:endParaRPr lang="es-C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SUCRE ARMANDO\Documents\cAp 28\Downloads\portada-36.gif"/>
          <p:cNvPicPr/>
          <p:nvPr/>
        </p:nvPicPr>
        <p:blipFill>
          <a:blip r:embed="rId2" cstate="print"/>
          <a:srcRect/>
          <a:stretch>
            <a:fillRect/>
          </a:stretch>
        </p:blipFill>
        <p:spPr bwMode="auto">
          <a:xfrm>
            <a:off x="1357290" y="357166"/>
            <a:ext cx="5929354" cy="621510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87154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6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IMPRESIÓN</a:t>
            </a:r>
            <a:endParaRPr kumimoji="0" lang="es-ES" sz="96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4097" name="Rectangle 1"/>
          <p:cNvSpPr>
            <a:spLocks noChangeArrowheads="1"/>
          </p:cNvSpPr>
          <p:nvPr/>
        </p:nvSpPr>
        <p:spPr bwMode="auto">
          <a:xfrm>
            <a:off x="285720" y="1928802"/>
            <a:ext cx="8501122"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La impresi</a:t>
            </a:r>
            <a:r>
              <a:rPr kumimoji="0" lang="es-CO" sz="40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consiste en imprimir sobre papel lo que inicialmente ha sido hecho de manera digital. </a:t>
            </a:r>
            <a:endParaRPr kumimoji="0" lang="es-CO" sz="40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Se debe tener en cuenta el n</a:t>
            </a:r>
            <a:r>
              <a:rPr kumimoji="0" lang="es-CO" sz="4000" b="0" i="0" u="none" strike="noStrike" cap="none" normalizeH="0" baseline="0" dirty="0" smtClean="0">
                <a:ln>
                  <a:noFill/>
                </a:ln>
                <a:solidFill>
                  <a:srgbClr val="002060"/>
                </a:solidFill>
                <a:effectLst/>
                <a:latin typeface="Calibri"/>
                <a:ea typeface="Times New Roman" pitchFamily="18" charset="0"/>
                <a:cs typeface="Arial" pitchFamily="34" charset="0"/>
              </a:rPr>
              <a:t>ú</a:t>
            </a: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mero de tintas: monocrom</a:t>
            </a:r>
            <a:r>
              <a:rPr kumimoji="0" lang="es-CO" sz="4000" b="0" i="0" u="none" strike="noStrike" cap="none" normalizeH="0" baseline="0" dirty="0" smtClean="0">
                <a:ln>
                  <a:noFill/>
                </a:ln>
                <a:solidFill>
                  <a:srgbClr val="002060"/>
                </a:solidFill>
                <a:effectLst/>
                <a:latin typeface="Calibri"/>
                <a:ea typeface="Times New Roman" pitchFamily="18" charset="0"/>
                <a:cs typeface="Arial" pitchFamily="34" charset="0"/>
              </a:rPr>
              <a:t>í</a:t>
            </a: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 y policrom</a:t>
            </a:r>
            <a:r>
              <a:rPr kumimoji="0" lang="es-CO" sz="4000" b="0" i="0" u="none" strike="noStrike" cap="none" normalizeH="0" baseline="0" dirty="0" smtClean="0">
                <a:ln>
                  <a:noFill/>
                </a:ln>
                <a:solidFill>
                  <a:srgbClr val="002060"/>
                </a:solidFill>
                <a:effectLst/>
                <a:latin typeface="Calibri"/>
                <a:ea typeface="Times New Roman" pitchFamily="18" charset="0"/>
                <a:cs typeface="Arial" pitchFamily="34" charset="0"/>
              </a:rPr>
              <a:t>í</a:t>
            </a:r>
            <a:r>
              <a:rPr kumimoji="0" lang="es-CO" sz="40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a:t>
            </a:r>
            <a:endParaRPr kumimoji="0" lang="es-CO" sz="40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SANTA_CRUZportada_patio_12.jpg"/>
          <p:cNvPicPr>
            <a:picLocks noChangeAspect="1"/>
          </p:cNvPicPr>
          <p:nvPr/>
        </p:nvPicPr>
        <p:blipFill>
          <a:blip r:embed="rId2"/>
          <a:stretch>
            <a:fillRect/>
          </a:stretch>
        </p:blipFill>
        <p:spPr>
          <a:xfrm>
            <a:off x="4929190" y="571480"/>
            <a:ext cx="3942306" cy="5572164"/>
          </a:xfrm>
          <a:prstGeom prst="rect">
            <a:avLst/>
          </a:prstGeom>
        </p:spPr>
      </p:pic>
      <p:pic>
        <p:nvPicPr>
          <p:cNvPr id="5" name="4 Imagen" descr="imagesCAD3WXJG.jpg"/>
          <p:cNvPicPr>
            <a:picLocks noChangeAspect="1"/>
          </p:cNvPicPr>
          <p:nvPr/>
        </p:nvPicPr>
        <p:blipFill>
          <a:blip r:embed="rId3"/>
          <a:stretch>
            <a:fillRect/>
          </a:stretch>
        </p:blipFill>
        <p:spPr>
          <a:xfrm>
            <a:off x="214282" y="642918"/>
            <a:ext cx="4389545" cy="536259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428604"/>
            <a:ext cx="835824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6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DISTRIBUCIÓN</a:t>
            </a:r>
            <a:endParaRPr kumimoji="0" lang="es-ES" sz="96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2049" name="Rectangle 1"/>
          <p:cNvSpPr>
            <a:spLocks noChangeArrowheads="1"/>
          </p:cNvSpPr>
          <p:nvPr/>
        </p:nvSpPr>
        <p:spPr bwMode="auto">
          <a:xfrm>
            <a:off x="357158" y="2071679"/>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CO" sz="3200" dirty="0" smtClean="0">
                <a:solidFill>
                  <a:srgbClr val="002060"/>
                </a:solidFill>
                <a:latin typeface="Arial" pitchFamily="34" charset="0"/>
                <a:ea typeface="Times New Roman" pitchFamily="18" charset="0"/>
                <a:cs typeface="Arial" pitchFamily="34" charset="0"/>
              </a:rPr>
              <a:t>E</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 la </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ú</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ltima fase de la elaboraci</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de un peri</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dico. Su objetivo es hacerla llegar a todo su p</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ú</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blico. Esta puede ser por suscripci</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o puede ser distribuida en sitios claves como tiendas, librer</a:t>
            </a:r>
            <a:r>
              <a:rPr kumimoji="0" lang="es-CO" sz="3200" b="0" i="0" u="none" strike="noStrike" cap="none" normalizeH="0" baseline="0" dirty="0" smtClean="0">
                <a:ln>
                  <a:noFill/>
                </a:ln>
                <a:solidFill>
                  <a:srgbClr val="002060"/>
                </a:solidFill>
                <a:effectLst/>
                <a:latin typeface="Calibri"/>
                <a:ea typeface="Times New Roman" pitchFamily="18" charset="0"/>
                <a:cs typeface="Arial" pitchFamily="34" charset="0"/>
              </a:rPr>
              <a:t>í</a:t>
            </a:r>
            <a:r>
              <a:rPr kumimoji="0" lang="es-CO" sz="32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as, supermercados, etc.</a:t>
            </a:r>
            <a:r>
              <a:rPr lang="es-CO" sz="3200" dirty="0" smtClean="0">
                <a:solidFill>
                  <a:srgbClr val="002060"/>
                </a:solidFill>
              </a:rPr>
              <a:t> La distribución por suscripción, es cuando las personas ya han pagado un contrato para que la publicación les llegue por correo, por un tiempo determinado.</a:t>
            </a:r>
            <a:endParaRPr kumimoji="0" lang="es-CO" sz="36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SUCRE ARMANDO\Documents\cAp 28\Downloads\images.jpg"/>
          <p:cNvPicPr/>
          <p:nvPr/>
        </p:nvPicPr>
        <p:blipFill>
          <a:blip r:embed="rId2" cstate="print"/>
          <a:srcRect/>
          <a:stretch>
            <a:fillRect/>
          </a:stretch>
        </p:blipFill>
        <p:spPr bwMode="auto">
          <a:xfrm>
            <a:off x="357158" y="3929066"/>
            <a:ext cx="3929090" cy="2643206"/>
          </a:xfrm>
          <a:prstGeom prst="rect">
            <a:avLst/>
          </a:prstGeom>
          <a:noFill/>
        </p:spPr>
      </p:pic>
      <p:pic>
        <p:nvPicPr>
          <p:cNvPr id="5" name="4 Imagen" descr="2c2ba-trimestrer.jpg"/>
          <p:cNvPicPr>
            <a:picLocks noChangeAspect="1"/>
          </p:cNvPicPr>
          <p:nvPr/>
        </p:nvPicPr>
        <p:blipFill>
          <a:blip r:embed="rId3"/>
          <a:stretch>
            <a:fillRect/>
          </a:stretch>
        </p:blipFill>
        <p:spPr>
          <a:xfrm>
            <a:off x="4786314" y="571480"/>
            <a:ext cx="4124642" cy="5833423"/>
          </a:xfrm>
          <a:prstGeom prst="rect">
            <a:avLst/>
          </a:prstGeom>
        </p:spPr>
      </p:pic>
      <p:pic>
        <p:nvPicPr>
          <p:cNvPr id="6" name="5 Imagen" descr="c8.gif"/>
          <p:cNvPicPr>
            <a:picLocks noChangeAspect="1"/>
          </p:cNvPicPr>
          <p:nvPr/>
        </p:nvPicPr>
        <p:blipFill>
          <a:blip r:embed="rId4"/>
          <a:stretch>
            <a:fillRect/>
          </a:stretch>
        </p:blipFill>
        <p:spPr>
          <a:xfrm>
            <a:off x="571472" y="214290"/>
            <a:ext cx="3286148" cy="345165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928670"/>
            <a:ext cx="7239000" cy="3786214"/>
          </a:xfrm>
        </p:spPr>
        <p:txBody>
          <a:bodyPr>
            <a:noAutofit/>
          </a:bodyPr>
          <a:lstStyle/>
          <a:p>
            <a:pPr algn="ctr"/>
            <a:r>
              <a:rPr lang="es-CO" sz="9600" dirty="0" smtClean="0">
                <a:solidFill>
                  <a:srgbClr val="00B0F0"/>
                </a:solidFill>
              </a:rPr>
              <a:t>MUCHAS GRACIAS</a:t>
            </a:r>
            <a:endParaRPr lang="es-CO" sz="96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7758138" cy="1928802"/>
          </a:xfrm>
        </p:spPr>
        <p:txBody>
          <a:bodyPr>
            <a:normAutofit/>
          </a:bodyPr>
          <a:lstStyle/>
          <a:p>
            <a:pPr algn="ctr"/>
            <a:r>
              <a:rPr lang="es-CO" dirty="0" smtClean="0">
                <a:solidFill>
                  <a:srgbClr val="0070C0"/>
                </a:solidFill>
              </a:rPr>
              <a:t>¿</a:t>
            </a:r>
            <a:r>
              <a:rPr lang="es-CO" sz="5400" dirty="0" smtClean="0">
                <a:solidFill>
                  <a:srgbClr val="0070C0"/>
                </a:solidFill>
                <a:latin typeface="Algerian" pitchFamily="82" charset="0"/>
              </a:rPr>
              <a:t>QUÉ ES UN PERIODICO ESCOLAR?</a:t>
            </a:r>
            <a:endParaRPr lang="es-CO" sz="5400" dirty="0">
              <a:solidFill>
                <a:srgbClr val="0070C0"/>
              </a:solidFill>
              <a:latin typeface="Algerian" pitchFamily="82" charset="0"/>
            </a:endParaRPr>
          </a:p>
        </p:txBody>
      </p:sp>
      <p:sp>
        <p:nvSpPr>
          <p:cNvPr id="3" name="2 CuadroTexto"/>
          <p:cNvSpPr txBox="1"/>
          <p:nvPr/>
        </p:nvSpPr>
        <p:spPr>
          <a:xfrm>
            <a:off x="142844" y="2214554"/>
            <a:ext cx="8572560" cy="4401205"/>
          </a:xfrm>
          <a:prstGeom prst="rect">
            <a:avLst/>
          </a:prstGeom>
          <a:noFill/>
        </p:spPr>
        <p:txBody>
          <a:bodyPr wrap="square" rtlCol="0">
            <a:spAutoFit/>
          </a:bodyPr>
          <a:lstStyle/>
          <a:p>
            <a:pPr algn="just"/>
            <a:r>
              <a:rPr lang="es-ES" sz="2800" dirty="0" smtClean="0">
                <a:solidFill>
                  <a:srgbClr val="002060"/>
                </a:solidFill>
              </a:rPr>
              <a:t>Es un medio de comunicación escrito redactado, elaborado y producido por los estudiantes de un centro educativo. Este periódico puede ser semanal, mensual, trimestral o anual. </a:t>
            </a:r>
            <a:endParaRPr lang="es-CO" sz="2800" dirty="0" smtClean="0">
              <a:solidFill>
                <a:srgbClr val="002060"/>
              </a:solidFill>
            </a:endParaRPr>
          </a:p>
          <a:p>
            <a:pPr algn="just"/>
            <a:r>
              <a:rPr lang="es-ES" sz="2800" dirty="0" smtClean="0">
                <a:solidFill>
                  <a:srgbClr val="002060"/>
                </a:solidFill>
              </a:rPr>
              <a:t> </a:t>
            </a:r>
            <a:endParaRPr lang="es-CO" sz="2800" dirty="0" smtClean="0">
              <a:solidFill>
                <a:srgbClr val="002060"/>
              </a:solidFill>
            </a:endParaRPr>
          </a:p>
          <a:p>
            <a:pPr algn="just"/>
            <a:r>
              <a:rPr lang="es-ES" sz="2800" dirty="0" smtClean="0">
                <a:solidFill>
                  <a:srgbClr val="002060"/>
                </a:solidFill>
              </a:rPr>
              <a:t>Trata sobre los hechos acontecidos en el centro y los temas que preocupan a sus lectores: salidas de estudiantes a museos, viajes de fin de curso, cambios de estudios, reseñas de libros, entrevistas a personajes vinculados al centro, etc.</a:t>
            </a:r>
            <a:endParaRPr lang="es-CO" sz="28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rot="16200000">
            <a:off x="2883185" y="-525787"/>
            <a:ext cx="1571636" cy="5909310"/>
          </a:xfrm>
          <a:prstGeom prst="rect">
            <a:avLst/>
          </a:prstGeom>
          <a:noFill/>
        </p:spPr>
        <p:txBody>
          <a:bodyPr wrap="square" lIns="91440" tIns="45720" rIns="91440" bIns="45720">
            <a:spAutoFit/>
          </a:bodyPr>
          <a:lstStyle/>
          <a:p>
            <a:pPr algn="ctr"/>
            <a:r>
              <a:rPr lang="es-CO"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ELECCIÓN DEL PERSONERO</a:t>
            </a:r>
            <a:endParaRPr lang="es-CO"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5 Imagen" descr="imagesCA3Y6HCB.jpg"/>
          <p:cNvPicPr>
            <a:picLocks noChangeAspect="1"/>
          </p:cNvPicPr>
          <p:nvPr/>
        </p:nvPicPr>
        <p:blipFill>
          <a:blip r:embed="rId2"/>
          <a:stretch>
            <a:fillRect/>
          </a:stretch>
        </p:blipFill>
        <p:spPr>
          <a:xfrm rot="11105612">
            <a:off x="3133683" y="2432483"/>
            <a:ext cx="1551749" cy="1847850"/>
          </a:xfrm>
          <a:prstGeom prst="rect">
            <a:avLst/>
          </a:prstGeom>
        </p:spPr>
      </p:pic>
      <p:sp>
        <p:nvSpPr>
          <p:cNvPr id="7" name="6 CuadroTexto"/>
          <p:cNvSpPr txBox="1"/>
          <p:nvPr/>
        </p:nvSpPr>
        <p:spPr>
          <a:xfrm rot="9589274">
            <a:off x="81487" y="1382514"/>
            <a:ext cx="9415475" cy="5632311"/>
          </a:xfrm>
          <a:prstGeom prst="rect">
            <a:avLst/>
          </a:prstGeom>
          <a:noFill/>
        </p:spPr>
        <p:txBody>
          <a:bodyPr wrap="square" numCol="2" rtlCol="0">
            <a:spAutoFit/>
          </a:bodyPr>
          <a:lstStyle/>
          <a:p>
            <a:r>
              <a:rPr lang="es-CO" sz="4000" dirty="0" smtClean="0"/>
              <a:t>Con el propósito de brindar herramientas que permitan cualificar el proceso de elección así como el desempeño de esta importante figura en el ámbito escolar, los colegios con apoyo de las secretarías de educación adelantan una serie de talleres para elección del personeros en los colegios</a:t>
            </a:r>
            <a:endParaRPr lang="es-CO"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SUCRE ARMANDO\Documents\cAp 28\Downloads\19303393904_periodico-escolar.gif"/>
          <p:cNvPicPr/>
          <p:nvPr/>
        </p:nvPicPr>
        <p:blipFill>
          <a:blip r:embed="rId2" cstate="print"/>
          <a:srcRect/>
          <a:stretch>
            <a:fillRect/>
          </a:stretch>
        </p:blipFill>
        <p:spPr bwMode="auto">
          <a:xfrm>
            <a:off x="1785918" y="1071546"/>
            <a:ext cx="5000660" cy="471488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57158" y="214290"/>
            <a:ext cx="835824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CO" sz="60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¿CÓMO HACER UN PERIÓDICO ESCOLAR?</a:t>
            </a:r>
            <a:endParaRPr kumimoji="0" lang="es-CO" sz="60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4" name="3 Rectángulo"/>
          <p:cNvSpPr/>
          <p:nvPr/>
        </p:nvSpPr>
        <p:spPr>
          <a:xfrm>
            <a:off x="428596" y="3000372"/>
            <a:ext cx="8286808" cy="2308324"/>
          </a:xfrm>
          <a:prstGeom prst="rect">
            <a:avLst/>
          </a:prstGeom>
        </p:spPr>
        <p:txBody>
          <a:bodyPr wrap="square">
            <a:spAutoFit/>
          </a:bodyPr>
          <a:lstStyle/>
          <a:p>
            <a:pPr algn="just"/>
            <a:r>
              <a:rPr lang="es-CO" sz="2400" dirty="0" smtClean="0">
                <a:solidFill>
                  <a:srgbClr val="002060"/>
                </a:solidFill>
              </a:rPr>
              <a:t>Toda la comunidad de la institución debe vincularse a éste proyecto aportando noticias del colegio y de su entorno y brindarnos su colaboración con la consecución de fotos o imágenes gráficas, cuentos o dibujos de los alumnos que se destaquen, para poder hacer del periódico escolar un espacio de todos.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428604"/>
            <a:ext cx="7929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60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PARTES  DE UN PERIÓDICO ESCOLAR</a:t>
            </a:r>
            <a:endParaRPr kumimoji="0" lang="es-ES" sz="60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17410" name="Rectangle 2"/>
          <p:cNvSpPr>
            <a:spLocks noChangeArrowheads="1"/>
          </p:cNvSpPr>
          <p:nvPr/>
        </p:nvSpPr>
        <p:spPr bwMode="auto">
          <a:xfrm>
            <a:off x="1857356" y="2786058"/>
            <a:ext cx="578647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CONSEJO DE REDACCIÓN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INVESTIGACIÓN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REDACCIÓN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EDICIÓN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DIAGRAMACIÓN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IMPRESIÓN </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CO"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DISTRIBUCIÓN</a:t>
            </a:r>
            <a:endParaRPr kumimoji="0" lang="es-CO" sz="2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diagramacion_diario.jpg"/>
          <p:cNvPicPr>
            <a:picLocks noChangeAspect="1"/>
          </p:cNvPicPr>
          <p:nvPr/>
        </p:nvPicPr>
        <p:blipFill>
          <a:blip r:embed="rId2"/>
          <a:stretch>
            <a:fillRect/>
          </a:stretch>
        </p:blipFill>
        <p:spPr>
          <a:xfrm>
            <a:off x="428596" y="285728"/>
            <a:ext cx="8286808" cy="621510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57158" y="285728"/>
            <a:ext cx="850112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7200" b="1" i="0" u="none" strike="noStrike" cap="none" normalizeH="0" baseline="0" dirty="0" smtClean="0">
                <a:ln>
                  <a:noFill/>
                </a:ln>
                <a:solidFill>
                  <a:srgbClr val="0070C0"/>
                </a:solidFill>
                <a:effectLst/>
                <a:latin typeface="Algerian" pitchFamily="82" charset="0"/>
                <a:ea typeface="Calibri" pitchFamily="34" charset="0"/>
                <a:cs typeface="Arial" pitchFamily="34" charset="0"/>
              </a:rPr>
              <a:t>CONCEJO DE REDACCIÓN</a:t>
            </a:r>
            <a:endParaRPr kumimoji="0" lang="es-ES" sz="7200" b="0" i="0" u="none" strike="noStrike" cap="none" normalizeH="0" baseline="0" dirty="0" smtClean="0">
              <a:ln>
                <a:noFill/>
              </a:ln>
              <a:solidFill>
                <a:srgbClr val="0070C0"/>
              </a:solidFill>
              <a:effectLst/>
              <a:latin typeface="Algerian" pitchFamily="82" charset="0"/>
              <a:cs typeface="Arial" pitchFamily="34" charset="0"/>
            </a:endParaRPr>
          </a:p>
        </p:txBody>
      </p:sp>
      <p:sp>
        <p:nvSpPr>
          <p:cNvPr id="11265" name="Rectangle 1"/>
          <p:cNvSpPr>
            <a:spLocks noChangeArrowheads="1"/>
          </p:cNvSpPr>
          <p:nvPr/>
        </p:nvSpPr>
        <p:spPr bwMode="auto">
          <a:xfrm>
            <a:off x="357158" y="3143248"/>
            <a:ext cx="835824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Establecer qu</a:t>
            </a:r>
            <a:r>
              <a:rPr kumimoji="0" lang="es-CO" sz="3200" i="0" u="none" strike="noStrike" cap="none" normalizeH="0" baseline="0" dirty="0" smtClean="0">
                <a:ln>
                  <a:noFill/>
                </a:ln>
                <a:solidFill>
                  <a:srgbClr val="002060"/>
                </a:solidFill>
                <a:effectLst/>
                <a:latin typeface="Calibri"/>
                <a:ea typeface="Times New Roman" pitchFamily="18" charset="0"/>
                <a:cs typeface="Arial" pitchFamily="34" charset="0"/>
              </a:rPr>
              <a:t>é</a:t>
            </a: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informaci</a:t>
            </a:r>
            <a:r>
              <a:rPr kumimoji="0" lang="es-CO" sz="320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se va a publicar, qu</a:t>
            </a:r>
            <a:r>
              <a:rPr kumimoji="0" lang="es-CO" sz="3200" i="0" u="none" strike="noStrike" cap="none" normalizeH="0" baseline="0" dirty="0" smtClean="0">
                <a:ln>
                  <a:noFill/>
                </a:ln>
                <a:solidFill>
                  <a:srgbClr val="002060"/>
                </a:solidFill>
                <a:effectLst/>
                <a:latin typeface="Calibri"/>
                <a:ea typeface="Times New Roman" pitchFamily="18" charset="0"/>
                <a:cs typeface="Arial" pitchFamily="34" charset="0"/>
              </a:rPr>
              <a:t>é</a:t>
            </a: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enfoque se le va a dar a un determinado tema, y se establece la posici</a:t>
            </a:r>
            <a:r>
              <a:rPr kumimoji="0" lang="es-CO" sz="3200" i="0" u="none" strike="noStrike" cap="none" normalizeH="0" baseline="0" dirty="0" smtClean="0">
                <a:ln>
                  <a:noFill/>
                </a:ln>
                <a:solidFill>
                  <a:srgbClr val="002060"/>
                </a:solidFill>
                <a:effectLst/>
                <a:latin typeface="Calibri"/>
                <a:ea typeface="Times New Roman" pitchFamily="18" charset="0"/>
                <a:cs typeface="Arial" pitchFamily="34" charset="0"/>
              </a:rPr>
              <a:t>ó</a:t>
            </a: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n que tomar</a:t>
            </a:r>
            <a:r>
              <a:rPr kumimoji="0" lang="es-CO" sz="3200" i="0" u="none" strike="noStrike" cap="none" normalizeH="0" baseline="0" dirty="0" smtClean="0">
                <a:ln>
                  <a:noFill/>
                </a:ln>
                <a:solidFill>
                  <a:srgbClr val="002060"/>
                </a:solidFill>
                <a:effectLst/>
                <a:latin typeface="Calibri"/>
                <a:ea typeface="Times New Roman" pitchFamily="18" charset="0"/>
                <a:cs typeface="Arial" pitchFamily="34" charset="0"/>
              </a:rPr>
              <a:t>á</a:t>
            </a:r>
            <a:r>
              <a:rPr kumimoji="0" lang="es-CO" sz="320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el medio frente a un suceso o personaje determinado para expresarlo en el editorial. </a:t>
            </a:r>
            <a:endParaRPr kumimoji="0" lang="es-CO" sz="320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SUCRE ARMANDO\Documents\cAp 28\Downloads\imagen20.jpg"/>
          <p:cNvPicPr/>
          <p:nvPr/>
        </p:nvPicPr>
        <p:blipFill>
          <a:blip r:embed="rId2" cstate="print"/>
          <a:srcRect/>
          <a:stretch>
            <a:fillRect/>
          </a:stretch>
        </p:blipFill>
        <p:spPr bwMode="auto">
          <a:xfrm>
            <a:off x="1428728" y="428604"/>
            <a:ext cx="5429288" cy="592935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o 1">
      <a:dk1>
        <a:sysClr val="windowText" lastClr="000000"/>
      </a:dk1>
      <a:lt1>
        <a:sysClr val="window" lastClr="FFFFFF"/>
      </a:lt1>
      <a:dk2>
        <a:srgbClr val="B13F9A"/>
      </a:dk2>
      <a:lt2>
        <a:srgbClr val="B13F9A"/>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271</TotalTime>
  <Words>567</Words>
  <Application>Microsoft Office PowerPoint</Application>
  <PresentationFormat>Presentación en pantalla (4:3)</PresentationFormat>
  <Paragraphs>38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Opulento</vt:lpstr>
      <vt:lpstr>EL PERIODICO ESCOLAR</vt:lpstr>
      <vt:lpstr>¿QUÉ ES UN PERIODICO ESCOLAR?</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PERIODICO ESCOLAR</dc:title>
  <dc:creator>pc</dc:creator>
  <cp:lastModifiedBy>pc</cp:lastModifiedBy>
  <cp:revision>47</cp:revision>
  <dcterms:created xsi:type="dcterms:W3CDTF">2011-09-14T03:24:32Z</dcterms:created>
  <dcterms:modified xsi:type="dcterms:W3CDTF">2011-10-22T21:29:26Z</dcterms:modified>
</cp:coreProperties>
</file>